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60" r:id="rId5"/>
    <p:sldMasterId id="2147483672" r:id="rId6"/>
  </p:sldMasterIdLst>
  <p:notesMasterIdLst>
    <p:notesMasterId r:id="rId33"/>
  </p:notesMasterIdLst>
  <p:sldIdLst>
    <p:sldId id="273" r:id="rId7"/>
    <p:sldId id="301" r:id="rId8"/>
    <p:sldId id="526" r:id="rId9"/>
    <p:sldId id="289" r:id="rId10"/>
    <p:sldId id="484" r:id="rId11"/>
    <p:sldId id="485" r:id="rId12"/>
    <p:sldId id="486" r:id="rId13"/>
    <p:sldId id="487" r:id="rId14"/>
    <p:sldId id="522" r:id="rId15"/>
    <p:sldId id="524" r:id="rId16"/>
    <p:sldId id="292" r:id="rId17"/>
    <p:sldId id="294" r:id="rId18"/>
    <p:sldId id="295" r:id="rId19"/>
    <p:sldId id="299" r:id="rId20"/>
    <p:sldId id="296" r:id="rId21"/>
    <p:sldId id="532" r:id="rId22"/>
    <p:sldId id="534" r:id="rId23"/>
    <p:sldId id="531" r:id="rId24"/>
    <p:sldId id="527" r:id="rId25"/>
    <p:sldId id="528" r:id="rId26"/>
    <p:sldId id="529" r:id="rId27"/>
    <p:sldId id="293" r:id="rId28"/>
    <p:sldId id="535" r:id="rId29"/>
    <p:sldId id="536" r:id="rId30"/>
    <p:sldId id="298" r:id="rId31"/>
    <p:sldId id="53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CDB"/>
    <a:srgbClr val="638788"/>
    <a:srgbClr val="020344"/>
    <a:srgbClr val="FEFEF8"/>
    <a:srgbClr val="DEDEE0"/>
    <a:srgbClr val="C38B5A"/>
    <a:srgbClr val="353446"/>
    <a:srgbClr val="FFFFFF"/>
    <a:srgbClr val="040404"/>
    <a:srgbClr val="07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DEBC4-B6E9-4F48-801D-ADFF05172336}" v="7" dt="2025-08-26T17:29:28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20505-F4B5-479B-BCFE-A23CA5B7D6BF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317" y="274638"/>
            <a:ext cx="10972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27" y="1590369"/>
            <a:ext cx="1002629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2A37D-74F9-4751-9A29-1656DCD9EF19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ny Back.png"/>
          <p:cNvPicPr>
            <a:picLocks noChangeAspect="1"/>
          </p:cNvPicPr>
          <p:nvPr/>
        </p:nvPicPr>
        <p:blipFill>
          <a:blip r:embed="rId2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45" y="0"/>
            <a:ext cx="12215245" cy="688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783" y="4406901"/>
            <a:ext cx="7969501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783" y="2906713"/>
            <a:ext cx="7969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2FEA8-43E7-48D2-9F9A-5B2F255AA7A8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l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" y="0"/>
            <a:ext cx="359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972F0-032F-4367-A3E7-05C15025BF82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ABD10-85D0-4FEB-99ED-EFFD52B90749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10" name="Picture 9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46B33-D1EA-403F-8B31-D070BD9F2157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6" name="Picture 5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C7466-02B4-41E3-894E-0637EF17B883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5" name="Picture 4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929D8-AA2A-4532-951C-5A38133B2446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335DC-9DA0-4F8F-BEBD-292E69251A32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8" name="Picture 7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48DAD-EE5D-4320-87F7-70E3EF34959D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2A3C6-EB75-412E-AE69-58A72A383DBC}" type="slidenum">
              <a:rPr lang="en-US" smtClean="0">
                <a:solidFill>
                  <a:srgbClr val="008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</a:endParaRPr>
          </a:p>
        </p:txBody>
      </p:sp>
      <p:pic>
        <p:nvPicPr>
          <p:cNvPr id="7" name="Picture 6" descr="FSD PPP Tem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163"/>
            <a:ext cx="12192000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1"/>
            <a:ext cx="12192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4A1D-5C2A-4C80-BE2D-8AACF632B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6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D PPP Tem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1"/>
            <a:ext cx="12192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AA3C-00F2-4086-A0B6-0C933A6E8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88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unny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" y="0"/>
            <a:ext cx="12215284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SD PPP Templ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0"/>
            <a:ext cx="359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783" y="4406901"/>
            <a:ext cx="7969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783" y="2906713"/>
            <a:ext cx="7969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A5BE-6185-4C7E-95FA-14C7DBD1A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81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939" y="1590369"/>
            <a:ext cx="10083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107917-7F0C-4F83-BE86-78B7B10ED558}" type="slidenum">
              <a:rPr lang="en-US" smtClean="0">
                <a:solidFill>
                  <a:srgbClr val="008000">
                    <a:tint val="75000"/>
                  </a:srgbClr>
                </a:solidFill>
                <a:latin typeface="Comic Sans MS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8000">
                  <a:tint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40"/>
        </a:spcAft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ts val="0"/>
        </a:spcBef>
        <a:spcAft>
          <a:spcPts val="40"/>
        </a:spcAft>
        <a:buFont typeface="Wingdings" panose="05000000000000000000" pitchFamily="2" charset="2"/>
        <a:buChar char="Ø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4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9CBEB2A-8249-4F35-A48B-2F5A88F28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California State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preschool Program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cspp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172" y="3905711"/>
            <a:ext cx="11503152" cy="4572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  <a:cs typeface="Calibri" panose="020F0502020204030204" pitchFamily="34" charset="0"/>
              </a:rPr>
              <a:t>2025 – 2026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3176" y="6451451"/>
            <a:ext cx="610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8.26.25</a:t>
            </a:r>
          </a:p>
        </p:txBody>
      </p:sp>
      <p:pic>
        <p:nvPicPr>
          <p:cNvPr id="8" name="Picture 7" descr="A blue and orange letters on a black background&#10;&#10;Description automatically generated">
            <a:extLst>
              <a:ext uri="{FF2B5EF4-FFF2-40B4-BE49-F238E27FC236}">
                <a16:creationId xmlns:a16="http://schemas.microsoft.com/office/drawing/2014/main" id="{99D00CE5-0B7D-D9C2-F963-15CDCFC5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49" y="4899582"/>
            <a:ext cx="7009901" cy="12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CMS BOH Procedures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8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EZ – Steps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1279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Managers at CEP sites need to complete separate EZ – Steps for their CSPP site.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8044" y="2652125"/>
            <a:ext cx="6115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CSPP EZ - Steps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Main site EZ – Steps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dropdown box to select CSPP 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school office for roster of students in CSPP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CSPP roster to project amounts of students participating in meal service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51207" y="2476863"/>
            <a:ext cx="4562749" cy="3700417"/>
            <a:chOff x="6654799" y="2387446"/>
            <a:chExt cx="5147734" cy="4114954"/>
          </a:xfrm>
        </p:grpSpPr>
        <p:grpSp>
          <p:nvGrpSpPr>
            <p:cNvPr id="4" name="Group 3"/>
            <p:cNvGrpSpPr/>
            <p:nvPr/>
          </p:nvGrpSpPr>
          <p:grpSpPr>
            <a:xfrm>
              <a:off x="6654799" y="2387446"/>
              <a:ext cx="5147734" cy="4114954"/>
              <a:chOff x="6654799" y="2387446"/>
              <a:chExt cx="5147734" cy="4114954"/>
            </a:xfrm>
          </p:grpSpPr>
          <p:pic>
            <p:nvPicPr>
              <p:cNvPr id="7" name="Picture 6"/>
              <p:cNvPicPr/>
              <p:nvPr/>
            </p:nvPicPr>
            <p:blipFill rotWithShape="1">
              <a:blip r:embed="rId2"/>
              <a:srcRect l="1579" t="1102" r="1402" b="1451"/>
              <a:stretch/>
            </p:blipFill>
            <p:spPr>
              <a:xfrm>
                <a:off x="6654799" y="2387446"/>
                <a:ext cx="5147734" cy="41149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3"/>
              <a:srcRect l="32529" t="28886" r="39057" b="59543"/>
              <a:stretch/>
            </p:blipFill>
            <p:spPr>
              <a:xfrm>
                <a:off x="8441266" y="4655698"/>
                <a:ext cx="1268791" cy="21021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/>
            <p:nvPr/>
          </p:nvPicPr>
          <p:blipFill rotWithShape="1">
            <a:blip r:embed="rId3"/>
            <a:srcRect l="32447" t="53043" r="1401" b="12131"/>
            <a:stretch/>
          </p:blipFill>
          <p:spPr>
            <a:xfrm>
              <a:off x="8438997" y="5279571"/>
              <a:ext cx="3225045" cy="60959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449403" y="5191968"/>
            <a:ext cx="3225046" cy="2865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EZ – Steps: Create Forecast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2756"/>
            <a:ext cx="1087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end of the EZ – Steps for CSPP site, when question 4 asks if you would “like to create your forecast?” select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88481" y="2550160"/>
            <a:ext cx="4943988" cy="4115909"/>
            <a:chOff x="6846811" y="2476863"/>
            <a:chExt cx="4985658" cy="4189206"/>
          </a:xfrm>
        </p:grpSpPr>
        <p:grpSp>
          <p:nvGrpSpPr>
            <p:cNvPr id="10" name="Group 9"/>
            <p:cNvGrpSpPr/>
            <p:nvPr/>
          </p:nvGrpSpPr>
          <p:grpSpPr>
            <a:xfrm>
              <a:off x="6846811" y="2476863"/>
              <a:ext cx="4985658" cy="4189206"/>
              <a:chOff x="6846811" y="2476863"/>
              <a:chExt cx="4985658" cy="4189206"/>
            </a:xfrm>
          </p:grpSpPr>
          <p:pic>
            <p:nvPicPr>
              <p:cNvPr id="2" name="Picture 1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46811" y="2476863"/>
                <a:ext cx="4985658" cy="418920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2"/>
              <a:srcRect l="52162" t="48072" r="35967" b="47017"/>
              <a:stretch/>
            </p:blipFill>
            <p:spPr>
              <a:xfrm>
                <a:off x="9304993" y="4386580"/>
                <a:ext cx="1147108" cy="39878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9304994" y="4369051"/>
              <a:ext cx="1147108" cy="41630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6935" y="2653596"/>
            <a:ext cx="51073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selecting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complete EZ – Steps for main site.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include CSPP counts into the main site EZ Steps projections.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arriving to question 4 on the main site EZ – Steps, select yes. </a:t>
            </a:r>
          </a:p>
        </p:txBody>
      </p:sp>
    </p:spTree>
    <p:extLst>
      <p:ext uri="{BB962C8B-B14F-4D97-AF65-F5344CB8AC3E}">
        <p14:creationId xmlns:p14="http://schemas.microsoft.com/office/powerpoint/2010/main" val="68843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Production Records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2756"/>
            <a:ext cx="1087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that EZ – Steps have been created for the CSPP site, the CSPP will have its own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Records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complete.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80759"/>
            <a:ext cx="1087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Create Production go to: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88035" y="4149854"/>
            <a:ext cx="5113463" cy="2453853"/>
            <a:chOff x="6820948" y="4201883"/>
            <a:chExt cx="5113463" cy="24538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0948" y="4201883"/>
              <a:ext cx="5113463" cy="245385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875609" y="4971380"/>
              <a:ext cx="3288252" cy="60928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3955" y="3057368"/>
            <a:ext cx="1087755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of the House &gt; Production &gt; Create Production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Serving Periods and select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Sites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Main Site Daily Production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522756"/>
            <a:ext cx="1129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include any CSPP meal counts on main site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Worksheets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289" y="2255779"/>
            <a:ext cx="55593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count CSPP meals on main site’s production. This will lead to an over claiming of meals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0" y="2255779"/>
            <a:ext cx="5465374" cy="397520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623967" y="5380721"/>
            <a:ext cx="5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CSPP Breakfast 22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51930" y="5645862"/>
            <a:ext cx="406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6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95702" y="4088818"/>
            <a:ext cx="6057219" cy="2207594"/>
            <a:chOff x="4081496" y="4571110"/>
            <a:chExt cx="5344578" cy="17603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4081496" y="4571110"/>
              <a:ext cx="5344578" cy="1760373"/>
              <a:chOff x="4081496" y="4571110"/>
              <a:chExt cx="5344578" cy="176037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18640"/>
              <a:stretch/>
            </p:blipFill>
            <p:spPr>
              <a:xfrm>
                <a:off x="4081496" y="4571110"/>
                <a:ext cx="5344578" cy="176037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3" name="Picture 2"/>
              <p:cNvPicPr/>
              <p:nvPr/>
            </p:nvPicPr>
            <p:blipFill rotWithShape="1">
              <a:blip r:embed="rId3"/>
              <a:srcRect l="32460" t="28623" r="25380" b="58753"/>
              <a:stretch/>
            </p:blipFill>
            <p:spPr>
              <a:xfrm>
                <a:off x="5518149" y="4734560"/>
                <a:ext cx="1859280" cy="2032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pic>
          <p:nvPicPr>
            <p:cNvPr id="10" name="Picture 9"/>
            <p:cNvPicPr/>
            <p:nvPr/>
          </p:nvPicPr>
          <p:blipFill rotWithShape="1">
            <a:blip r:embed="rId3"/>
            <a:srcRect l="32559" t="42435" r="1818" b="11298"/>
            <a:stretch/>
          </p:blipFill>
          <p:spPr>
            <a:xfrm>
              <a:off x="5518149" y="4937760"/>
              <a:ext cx="2894029" cy="7447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Daily Production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522756"/>
            <a:ext cx="1129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CSPP site from the dropdown list to complete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Production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980" y="2142807"/>
            <a:ext cx="108775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amount prepared and leftover from service on CSPP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Worksheet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Production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both breakfast and lunch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80" y="4112577"/>
            <a:ext cx="2592283" cy="188548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4436772" y="4831646"/>
            <a:ext cx="697630" cy="802156"/>
          </a:xfrm>
          <a:prstGeom prst="rightArrow">
            <a:avLst/>
          </a:prstGeom>
          <a:solidFill>
            <a:srgbClr val="639CD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81" y="4289984"/>
            <a:ext cx="2592283" cy="188548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5F5B8C-37DE-1BF9-CD21-7C3075BE76E9}"/>
              </a:ext>
            </a:extLst>
          </p:cNvPr>
          <p:cNvSpPr/>
          <p:nvPr/>
        </p:nvSpPr>
        <p:spPr>
          <a:xfrm>
            <a:off x="7051327" y="4946173"/>
            <a:ext cx="3225046" cy="2865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Newton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foh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Counting and claiming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Meal Service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086928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state licensed program, breakfast and lunch services are written in the program’s curriculum time; therefore, CSPP students are not allowed to eat in the cafeteria eating area and must eat in their classroom. 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meals and pack items in insulated bags for transport. 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 and coordinate with </a:t>
            </a: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to initiate a plan of procedure for meal drop off to classroom or pick up from CSPP staff for breakfast and lunch services.  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Daily Meal Count 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C6CB97-EB8B-F763-B70F-1BAB8D5E8242}"/>
              </a:ext>
            </a:extLst>
          </p:cNvPr>
          <p:cNvSpPr txBox="1">
            <a:spLocks/>
          </p:cNvSpPr>
          <p:nvPr/>
        </p:nvSpPr>
        <p:spPr>
          <a:xfrm>
            <a:off x="5753100" y="1925694"/>
            <a:ext cx="6342380" cy="473603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CSPP Daily Meal Count Form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used to account for all breakfast and lunch distributed to CSPP students on campus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the daily form to the classroom throughout the day for each service.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D1726-A9C8-C988-7CAF-604B1F0F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72" y="1690643"/>
            <a:ext cx="3626279" cy="47360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966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Header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EC248-2CE9-24C7-9CCD-4EFEE0164478}"/>
              </a:ext>
            </a:extLst>
          </p:cNvPr>
          <p:cNvSpPr txBox="1">
            <a:spLocks/>
          </p:cNvSpPr>
          <p:nvPr/>
        </p:nvSpPr>
        <p:spPr>
          <a:xfrm>
            <a:off x="628650" y="1737360"/>
            <a:ext cx="1064895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Food Services Manager or designee will complete the header section of the form.</a:t>
            </a:r>
          </a:p>
          <a:p>
            <a:pPr marL="64008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Name, Location Code, Name of Food Services Manager or Designee, and Date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 l="2331" t="5322" r="4980" b="73257"/>
          <a:stretch/>
        </p:blipFill>
        <p:spPr>
          <a:xfrm>
            <a:off x="1718966" y="3913029"/>
            <a:ext cx="8510884" cy="254539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7B5E3-9727-3654-DA80-005E9928D158}"/>
              </a:ext>
            </a:extLst>
          </p:cNvPr>
          <p:cNvSpPr/>
          <p:nvPr/>
        </p:nvSpPr>
        <p:spPr>
          <a:xfrm>
            <a:off x="5167432" y="5531241"/>
            <a:ext cx="1535677" cy="199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993" y="1637607"/>
            <a:ext cx="11112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California State Preschool Program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(CSPP) provides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full-day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services with a core class curriculum that is developmentally, culturally, and linguistically appropriate for the children served.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Food Services Division provides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breakfast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lunch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CSPPs on LAUSD campuses per California Universal Meals policy. 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A CSPP?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3" y="5177037"/>
            <a:ext cx="10592718" cy="1044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03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Counting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9D7039-8A14-0A28-468E-3D5370D87293}"/>
              </a:ext>
            </a:extLst>
          </p:cNvPr>
          <p:cNvSpPr txBox="1">
            <a:spLocks/>
          </p:cNvSpPr>
          <p:nvPr/>
        </p:nvSpPr>
        <p:spPr>
          <a:xfrm>
            <a:off x="548139" y="1490350"/>
            <a:ext cx="5243061" cy="53676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During each meal service a staff member will immediately mark off the meal as it is served. </a:t>
            </a:r>
          </a:p>
          <a:p>
            <a:pPr marL="64008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Cross off each number on the form after a child receives a complete meal</a:t>
            </a:r>
          </a:p>
          <a:p>
            <a:pPr marL="64008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At end of each service manually total the meals served</a:t>
            </a:r>
          </a:p>
          <a:p>
            <a:pPr marL="64008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CSPP staff must record the class attendance for each meal 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DDD45-2D60-1904-46D3-F8D7DBAD8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96" b="34141"/>
          <a:stretch/>
        </p:blipFill>
        <p:spPr>
          <a:xfrm>
            <a:off x="6096000" y="2355010"/>
            <a:ext cx="5773711" cy="321765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750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Verify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61F1A-90D4-14ED-EB7E-BD99A3CC0023}"/>
              </a:ext>
            </a:extLst>
          </p:cNvPr>
          <p:cNvSpPr txBox="1">
            <a:spLocks/>
          </p:cNvSpPr>
          <p:nvPr/>
        </p:nvSpPr>
        <p:spPr>
          <a:xfrm>
            <a:off x="822959" y="1845734"/>
            <a:ext cx="1074674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Food Service Manager/Designee will verify all the information on the form, sign, and date in the designated area.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3C078-D541-E8F6-EB48-0913329ED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58"/>
          <a:stretch/>
        </p:blipFill>
        <p:spPr>
          <a:xfrm>
            <a:off x="1318956" y="4025900"/>
            <a:ext cx="9754745" cy="146628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96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CSPP Claiming for Reimbursement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1486561" cy="179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50"/>
              </a:spcBef>
              <a:spcAft>
                <a:spcPts val="5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FSD collects claiming information from Newton FOH. There are two key areas in Post Operating Day that must be filled out to claim CSPP meals:</a:t>
            </a:r>
          </a:p>
          <a:p>
            <a:pPr marL="1027112" lvl="2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Misc Counts</a:t>
            </a:r>
          </a:p>
          <a:p>
            <a:pPr marL="1027112" lvl="2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Figures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3262947" y="4502923"/>
            <a:ext cx="697630" cy="802156"/>
          </a:xfrm>
          <a:prstGeom prst="rightArrow">
            <a:avLst/>
          </a:prstGeom>
          <a:solidFill>
            <a:srgbClr val="639CD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C9748-3FF6-4F44-7671-8A88252A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3479095"/>
            <a:ext cx="2472222" cy="3228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5A3D25-BE7F-7D80-35EE-84AC5B8B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0" y="5199489"/>
            <a:ext cx="7177282" cy="5506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21F01-E71E-41D5-0BD4-397294A86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10" y="4099351"/>
            <a:ext cx="7177282" cy="685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CFFB6E-FABE-5D06-6AD0-97625F39B8B1}"/>
              </a:ext>
            </a:extLst>
          </p:cNvPr>
          <p:cNvSpPr/>
          <p:nvPr/>
        </p:nvSpPr>
        <p:spPr>
          <a:xfrm>
            <a:off x="5449334" y="5131928"/>
            <a:ext cx="1438781" cy="685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7020D-9CE0-94E2-082F-E8E7151E707F}"/>
              </a:ext>
            </a:extLst>
          </p:cNvPr>
          <p:cNvSpPr/>
          <p:nvPr/>
        </p:nvSpPr>
        <p:spPr>
          <a:xfrm>
            <a:off x="9227052" y="4099351"/>
            <a:ext cx="1438781" cy="685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34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666F0-EE5E-57E9-14F3-2D2BFF301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D0D2AC-D65A-4798-4E6B-74D02E93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696" y="1930832"/>
            <a:ext cx="4543267" cy="31632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D65D285-E140-0B38-988C-5A944338958C}"/>
              </a:ext>
            </a:extLst>
          </p:cNvPr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F0A153-3B63-8D11-B12D-DAD5AA436033}"/>
              </a:ext>
            </a:extLst>
          </p:cNvPr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Misc Counts in Post Operating Day</a:t>
            </a:r>
          </a:p>
        </p:txBody>
      </p:sp>
      <p:pic>
        <p:nvPicPr>
          <p:cNvPr id="4" name="Picture 3" descr="A picture containing text, monitor, display&#10;&#10;Description automatically generated">
            <a:extLst>
              <a:ext uri="{FF2B5EF4-FFF2-40B4-BE49-F238E27FC236}">
                <a16:creationId xmlns:a16="http://schemas.microsoft.com/office/drawing/2014/main" id="{21AB910D-C41E-32C2-659E-9B2E9DB69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5583" y1="32083" x2="25583" y2="32083"/>
                        <a14:backgroundMark x1="17750" y1="28917" x2="34167" y2="31083"/>
                        <a14:backgroundMark x1="34167" y1="31083" x2="69000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20278" r="11256" b="14028"/>
          <a:stretch/>
        </p:blipFill>
        <p:spPr>
          <a:xfrm>
            <a:off x="6337743" y="1500188"/>
            <a:ext cx="5107562" cy="5555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4087C1-4DC3-848A-AF98-32584238D112}"/>
              </a:ext>
            </a:extLst>
          </p:cNvPr>
          <p:cNvSpPr/>
          <p:nvPr/>
        </p:nvSpPr>
        <p:spPr>
          <a:xfrm>
            <a:off x="9586429" y="2247241"/>
            <a:ext cx="1588535" cy="99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8F0BC-7440-CE31-6B55-80A466C2EB43}"/>
              </a:ext>
            </a:extLst>
          </p:cNvPr>
          <p:cNvSpPr txBox="1"/>
          <p:nvPr/>
        </p:nvSpPr>
        <p:spPr>
          <a:xfrm>
            <a:off x="746697" y="1829433"/>
            <a:ext cx="510756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account for all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CSPP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meals served to students, FSD staff will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the amount in Newton Post Operating Day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rtl="0" fontAlgn="base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on the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MISC Counts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tab, select the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CSPP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site, and input number of meals served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Breakfast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Lunch</a:t>
            </a:r>
            <a:endParaRPr lang="en-US" sz="2400" b="0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n-US" sz="500" b="0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26CF8122-315E-CEBF-CA79-A1D6515A8D0C}"/>
              </a:ext>
            </a:extLst>
          </p:cNvPr>
          <p:cNvSpPr/>
          <p:nvPr/>
        </p:nvSpPr>
        <p:spPr>
          <a:xfrm>
            <a:off x="10038832" y="3302577"/>
            <a:ext cx="392665" cy="65038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8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DA5FE-5F0D-1DF9-7193-3E243C11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70FB2B5-1C26-5107-EA6A-058948F7826B}"/>
              </a:ext>
            </a:extLst>
          </p:cNvPr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D1E34C-FB36-AFB0-61EF-A974A16F5DAC}"/>
              </a:ext>
            </a:extLst>
          </p:cNvPr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Demographic Counts in Daily Figures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B2D30F-B8AE-832D-4374-4B2B100CEB58}"/>
              </a:ext>
            </a:extLst>
          </p:cNvPr>
          <p:cNvSpPr txBox="1">
            <a:spLocks/>
          </p:cNvSpPr>
          <p:nvPr/>
        </p:nvSpPr>
        <p:spPr>
          <a:xfrm>
            <a:off x="5778500" y="1825624"/>
            <a:ext cx="5842000" cy="533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following under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 Counts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4672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attendance from the CSPP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Meal Count Form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input accurate number of students</a:t>
            </a:r>
          </a:p>
          <a:p>
            <a:pPr marL="804672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the number of students enrolled at the CSPP under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  <a:p>
            <a:pPr marL="804672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amounts stay at 0</a:t>
            </a:r>
          </a:p>
          <a:p>
            <a:pPr marL="804672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4672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763ACA-4CE7-1E49-F2EE-1B3288F6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77" y="1917508"/>
            <a:ext cx="4488177" cy="3163696"/>
          </a:xfrm>
          <a:prstGeom prst="rect">
            <a:avLst/>
          </a:prstGeom>
        </p:spPr>
      </p:pic>
      <p:pic>
        <p:nvPicPr>
          <p:cNvPr id="6" name="Picture 5" descr="A picture containing text, monitor, display&#10;&#10;Description automatically generated">
            <a:extLst>
              <a:ext uri="{FF2B5EF4-FFF2-40B4-BE49-F238E27FC236}">
                <a16:creationId xmlns:a16="http://schemas.microsoft.com/office/drawing/2014/main" id="{CDE0C887-2DEE-616B-EEAC-750DC86AB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5583" y1="32083" x2="25583" y2="32083"/>
                        <a14:backgroundMark x1="17750" y1="28917" x2="34167" y2="31083"/>
                        <a14:backgroundMark x1="34167" y1="31083" x2="69000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20278" r="11256" b="14028"/>
          <a:stretch/>
        </p:blipFill>
        <p:spPr>
          <a:xfrm>
            <a:off x="419543" y="1487488"/>
            <a:ext cx="5107562" cy="5555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1F534C-5E52-3F58-2708-FDBA3AE84128}"/>
              </a:ext>
            </a:extLst>
          </p:cNvPr>
          <p:cNvSpPr/>
          <p:nvPr/>
        </p:nvSpPr>
        <p:spPr>
          <a:xfrm>
            <a:off x="705904" y="2425279"/>
            <a:ext cx="1588535" cy="11085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AFF55-5F36-FA21-BE9A-570CA5EE3D83}"/>
              </a:ext>
            </a:extLst>
          </p:cNvPr>
          <p:cNvSpPr/>
          <p:nvPr/>
        </p:nvSpPr>
        <p:spPr>
          <a:xfrm>
            <a:off x="4552950" y="2230185"/>
            <a:ext cx="571500" cy="2082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2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Supper for CSPP Students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" y="1522756"/>
            <a:ext cx="11486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CSPP students who want to participate in supper, must wait until the approved serving time after school hours for main site supper.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3870" y="2557304"/>
            <a:ext cx="10315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are counted on the Supper Community form; an aide or teacher can assist with their names since they are young children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claim any meals on CSPP Misc Counts for </a:t>
            </a:r>
            <a:r>
              <a:rPr lang="en-US" sz="2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Supper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2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048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3881479"/>
            <a:ext cx="12192000" cy="5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Overview &amp; Purpose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522756"/>
            <a:ext cx="10877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training will provide updated procedures for counting and claiming meals for </a:t>
            </a: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2025-2026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year for California State Preschool Program (CSPP) sites. The purpose of this training is to identify and understand the following: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5350" y="3429000"/>
            <a:ext cx="67348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 – Steps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Worksheets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Procedures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Entry for Claiming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CA52C-C635-C296-244E-87C08926464D}"/>
              </a:ext>
            </a:extLst>
          </p:cNvPr>
          <p:cNvSpPr txBox="1"/>
          <p:nvPr/>
        </p:nvSpPr>
        <p:spPr>
          <a:xfrm>
            <a:off x="5831457" y="3950249"/>
            <a:ext cx="5253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CSPP Meal Count Form found on Café LA Website &gt; Food Services Resources &gt; Forms</a:t>
            </a:r>
          </a:p>
        </p:txBody>
      </p:sp>
    </p:spTree>
    <p:extLst>
      <p:ext uri="{BB962C8B-B14F-4D97-AF65-F5344CB8AC3E}">
        <p14:creationId xmlns:p14="http://schemas.microsoft.com/office/powerpoint/2010/main" val="106777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Menus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496" y="1572619"/>
            <a:ext cx="50102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CSPP sites follow the EEC menu found on the Café LA website.</a:t>
            </a:r>
          </a:p>
          <a:p>
            <a:pPr>
              <a:spcBef>
                <a:spcPts val="600"/>
              </a:spcBef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ensures the proper daily and weekly meal pattern requirements are being met.</a:t>
            </a:r>
          </a:p>
          <a:p>
            <a:pPr>
              <a:spcBef>
                <a:spcPts val="600"/>
              </a:spcBef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Choking hazard accommodations for preschool students are already included in the EEC menu.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E84BE-B58A-DD45-5C1A-48D91392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06" y="1665515"/>
            <a:ext cx="5696098" cy="433908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545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Food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A4169A-985D-2B69-03F4-68833521EE93}"/>
              </a:ext>
            </a:extLst>
          </p:cNvPr>
          <p:cNvSpPr txBox="1">
            <a:spLocks/>
          </p:cNvSpPr>
          <p:nvPr/>
        </p:nvSpPr>
        <p:spPr>
          <a:xfrm>
            <a:off x="457200" y="1787562"/>
            <a:ext cx="10991404" cy="4874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Food safety is a primary concern in preschool aged children. 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Temperatures must be recorded during production, prior to and at the completion of each meal service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Temperature Log will be 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used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the main site and then transported with the food for completion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Service staff is required to take the temperatures of the food, including milk </a:t>
            </a:r>
          </a:p>
        </p:txBody>
      </p:sp>
    </p:spTree>
    <p:extLst>
      <p:ext uri="{BB962C8B-B14F-4D97-AF65-F5344CB8AC3E}">
        <p14:creationId xmlns:p14="http://schemas.microsoft.com/office/powerpoint/2010/main" val="247524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Food Temperatures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A048BEE-0877-2214-FA4D-E7C8517E98A8}"/>
              </a:ext>
            </a:extLst>
          </p:cNvPr>
          <p:cNvSpPr txBox="1">
            <a:spLocks/>
          </p:cNvSpPr>
          <p:nvPr/>
        </p:nvSpPr>
        <p:spPr>
          <a:xfrm>
            <a:off x="504497" y="1777561"/>
            <a:ext cx="4469524" cy="3894237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 food must be cooled </a:t>
            </a: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before serving to students at CSPPs. 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Temperature must be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 135 – 137 degrees.</a:t>
            </a:r>
            <a:endParaRPr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Use insulated bags to insure proper temperature control during transport</a:t>
            </a:r>
            <a:endParaRPr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8C65467-035C-7FF8-D870-CBD9CFD2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277" y="1670107"/>
            <a:ext cx="6095447" cy="48800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6621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Milk Requirements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3AE15-02F8-D28A-1629-ECBFEEF7C259}"/>
              </a:ext>
            </a:extLst>
          </p:cNvPr>
          <p:cNvSpPr txBox="1">
            <a:spLocks/>
          </p:cNvSpPr>
          <p:nvPr/>
        </p:nvSpPr>
        <p:spPr>
          <a:xfrm>
            <a:off x="457199" y="1781227"/>
            <a:ext cx="8477907" cy="5037359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milk requirement for CSPP students is one 6 fluid ounce carton of milk to assure a full serving is offered when serving a reimbursable meal.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Low-fat (1%) or fat free (skim) milk for children two through five years old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chocolate milk; must be unflavored for children ages one to five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your main site has a CSPP, serve the 8oz milk, no need to order the 6oz milks for preschool students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your main site has an EEC, serve the 6oz milk to the students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5ED9C-74EF-1B11-1A95-1BED63071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017" y="2570480"/>
            <a:ext cx="2667666" cy="33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Requesting Special Meals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85A28-3EE7-3863-A0B7-D044D70E17D0}"/>
              </a:ext>
            </a:extLst>
          </p:cNvPr>
          <p:cNvSpPr txBox="1"/>
          <p:nvPr/>
        </p:nvSpPr>
        <p:spPr>
          <a:xfrm>
            <a:off x="457200" y="1661160"/>
            <a:ext cx="11176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The FSM will follow the “Procedures for Requesting Special Meals” for students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not on file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and requesting a special diet: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FSM are to provide the “Medical Statement to Request Special Diets” to families for completion by the child’s treating physician.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>
              <a:solidFill>
                <a:srgbClr val="000000"/>
              </a:solidFill>
              <a:latin typeface="Calibri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The FSM will email the completed “Medical Statement to Request Special Diets” form to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SpecialDiet@lausd.net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sz="5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FSM will make substitutions based on the special diet provided by the Nutrition Specialist.</a:t>
            </a:r>
          </a:p>
        </p:txBody>
      </p:sp>
    </p:spTree>
    <p:extLst>
      <p:ext uri="{BB962C8B-B14F-4D97-AF65-F5344CB8AC3E}">
        <p14:creationId xmlns:p14="http://schemas.microsoft.com/office/powerpoint/2010/main" val="215930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71"/>
            <a:ext cx="10991404" cy="9850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">
                <a:srgbClr val="BBBBBB"/>
              </a:gs>
              <a:gs pos="7000">
                <a:schemeClr val="bg1"/>
              </a:gs>
              <a:gs pos="9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7850"/>
            <a:ext cx="977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Procedure to Request Soy Milk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DAC5B-645E-FC87-EADD-6ED30C504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3" y="1552918"/>
            <a:ext cx="4021576" cy="487699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AF0AE7-0D6A-888D-FB08-FE32757F62FA}"/>
              </a:ext>
            </a:extLst>
          </p:cNvPr>
          <p:cNvSpPr txBox="1">
            <a:spLocks/>
          </p:cNvSpPr>
          <p:nvPr/>
        </p:nvSpPr>
        <p:spPr>
          <a:xfrm>
            <a:off x="5198429" y="1791140"/>
            <a:ext cx="5743856" cy="4400550"/>
          </a:xfrm>
          <a:prstGeom prst="rect">
            <a:avLst/>
          </a:prstGeom>
          <a:noFill/>
          <a:effectLst>
            <a:softEdge rad="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4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Parents/Guardians may complete the “Parent/Guardian Request to Substitute Soy Milk for Fluid Milk” form and submit it to the School Food Service Manager.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medical authority signature is not required for the form.</a:t>
            </a:r>
          </a:p>
        </p:txBody>
      </p:sp>
    </p:spTree>
    <p:extLst>
      <p:ext uri="{BB962C8B-B14F-4D97-AF65-F5344CB8AC3E}">
        <p14:creationId xmlns:p14="http://schemas.microsoft.com/office/powerpoint/2010/main" val="2844559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3_LAUS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2014 Cafe LA Presentation template">
  <a:themeElements>
    <a:clrScheme name="Cafe LA">
      <a:dk1>
        <a:srgbClr val="008000"/>
      </a:dk1>
      <a:lt1>
        <a:sysClr val="window" lastClr="FFFFFF"/>
      </a:lt1>
      <a:dk2>
        <a:srgbClr val="1F497D"/>
      </a:dk2>
      <a:lt2>
        <a:srgbClr val="FFCC66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Office PowerPoint</Application>
  <PresentationFormat>Widescreen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Aptos</vt:lpstr>
      <vt:lpstr>Arial</vt:lpstr>
      <vt:lpstr>Calibri</vt:lpstr>
      <vt:lpstr>Century Gothic</vt:lpstr>
      <vt:lpstr>Comic Sans MS</vt:lpstr>
      <vt:lpstr>Corbel</vt:lpstr>
      <vt:lpstr>Ink Free</vt:lpstr>
      <vt:lpstr>Wingdings</vt:lpstr>
      <vt:lpstr>Banded</vt:lpstr>
      <vt:lpstr>3_LAUSD</vt:lpstr>
      <vt:lpstr>1_2014 Cafe LA Presentation template</vt:lpstr>
      <vt:lpstr>California State preschool Program (cspp)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CMS BOH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 foh Counting and claiming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</cp:revision>
  <dcterms:created xsi:type="dcterms:W3CDTF">2022-04-05T15:39:52Z</dcterms:created>
  <dcterms:modified xsi:type="dcterms:W3CDTF">2025-08-27T15:55:24Z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